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27"/>
  </p:notesMasterIdLst>
  <p:sldIdLst>
    <p:sldId id="375" r:id="rId2"/>
    <p:sldId id="381" r:id="rId3"/>
    <p:sldId id="383" r:id="rId4"/>
    <p:sldId id="379" r:id="rId5"/>
    <p:sldId id="361" r:id="rId6"/>
    <p:sldId id="364" r:id="rId7"/>
    <p:sldId id="363" r:id="rId8"/>
    <p:sldId id="353" r:id="rId9"/>
    <p:sldId id="354" r:id="rId10"/>
    <p:sldId id="396" r:id="rId11"/>
    <p:sldId id="355" r:id="rId12"/>
    <p:sldId id="356" r:id="rId13"/>
    <p:sldId id="369" r:id="rId14"/>
    <p:sldId id="391" r:id="rId15"/>
    <p:sldId id="393" r:id="rId16"/>
    <p:sldId id="377" r:id="rId17"/>
    <p:sldId id="360" r:id="rId18"/>
    <p:sldId id="362" r:id="rId19"/>
    <p:sldId id="365" r:id="rId20"/>
    <p:sldId id="366" r:id="rId21"/>
    <p:sldId id="367" r:id="rId22"/>
    <p:sldId id="368" r:id="rId23"/>
    <p:sldId id="370" r:id="rId24"/>
    <p:sldId id="371" r:id="rId25"/>
    <p:sldId id="373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98EB7"/>
    <a:srgbClr val="BB05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842" autoAdjust="0"/>
  </p:normalViewPr>
  <p:slideViewPr>
    <p:cSldViewPr>
      <p:cViewPr varScale="1">
        <p:scale>
          <a:sx n="79" d="100"/>
          <a:sy n="79" d="100"/>
        </p:scale>
        <p:origin x="-17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25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33.wmf"/><Relationship Id="rId1" Type="http://schemas.openxmlformats.org/officeDocument/2006/relationships/image" Target="../media/image32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5EDCD3-8C65-4674-B082-4EB263C65E5D}" type="datetimeFigureOut">
              <a:rPr lang="en-US" smtClean="0"/>
              <a:t>3/28/2016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875830-4911-4719-8226-D03380F661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364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1312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570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932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55554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8390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2947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8777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67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37197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457780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09022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3522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6689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7468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05652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252073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001448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819582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243367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91340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5790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5507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875830-4911-4719-8226-D03380F66169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9110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1D8BD707-D9CF-40AE-B4C6-C98DA3205C09}" type="datetimeFigureOut">
              <a:rPr lang="en-US" smtClean="0"/>
              <a:pPr/>
              <a:t>3/28/2016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notesSlide" Target="../notesSlides/notesSlide1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4.wmf"/><Relationship Id="rId4" Type="http://schemas.openxmlformats.org/officeDocument/2006/relationships/image" Target="../media/image2.gif"/><Relationship Id="rId9" Type="http://schemas.openxmlformats.org/officeDocument/2006/relationships/oleObject" Target="../embeddings/oleObject2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12.wmf"/><Relationship Id="rId10" Type="http://schemas.openxmlformats.org/officeDocument/2006/relationships/image" Target="../media/image2.gif"/><Relationship Id="rId4" Type="http://schemas.openxmlformats.org/officeDocument/2006/relationships/oleObject" Target="../embeddings/oleObject3.bin"/><Relationship Id="rId9" Type="http://schemas.openxmlformats.org/officeDocument/2006/relationships/image" Target="../media/image14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1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5.wmf"/><Relationship Id="rId4" Type="http://schemas.openxmlformats.org/officeDocument/2006/relationships/oleObject" Target="../embeddings/oleObject6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2.gif"/><Relationship Id="rId5" Type="http://schemas.openxmlformats.org/officeDocument/2006/relationships/image" Target="../media/image17.wmf"/><Relationship Id="rId4" Type="http://schemas.openxmlformats.org/officeDocument/2006/relationships/oleObject" Target="../embeddings/oleObject8.bin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10.xml"/><Relationship Id="rId7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18.wmf"/><Relationship Id="rId4" Type="http://schemas.openxmlformats.org/officeDocument/2006/relationships/oleObject" Target="../embeddings/oleObject9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notesSlide" Target="../notesSlides/notesSlide12.xml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2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3.xml"/><Relationship Id="rId7" Type="http://schemas.openxmlformats.org/officeDocument/2006/relationships/image" Target="../media/image2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23.wmf"/><Relationship Id="rId10" Type="http://schemas.openxmlformats.org/officeDocument/2006/relationships/image" Target="../media/image2.gif"/><Relationship Id="rId4" Type="http://schemas.openxmlformats.org/officeDocument/2006/relationships/oleObject" Target="../embeddings/oleObject12.bin"/><Relationship Id="rId9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notesSlide" Target="../notesSlides/notesSlide14.xml"/><Relationship Id="rId7" Type="http://schemas.openxmlformats.org/officeDocument/2006/relationships/image" Target="../media/image2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5" Type="http://schemas.openxmlformats.org/officeDocument/2006/relationships/image" Target="../media/image26.wmf"/><Relationship Id="rId10" Type="http://schemas.openxmlformats.org/officeDocument/2006/relationships/image" Target="../media/image2.gif"/><Relationship Id="rId4" Type="http://schemas.openxmlformats.org/officeDocument/2006/relationships/oleObject" Target="../embeddings/oleObject15.bin"/><Relationship Id="rId9" Type="http://schemas.openxmlformats.org/officeDocument/2006/relationships/image" Target="../media/image28.w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2.gif"/><Relationship Id="rId5" Type="http://schemas.openxmlformats.org/officeDocument/2006/relationships/image" Target="../media/image29.wmf"/><Relationship Id="rId4" Type="http://schemas.openxmlformats.org/officeDocument/2006/relationships/oleObject" Target="../embeddings/oleObject18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3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32.w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18.xml"/><Relationship Id="rId7" Type="http://schemas.openxmlformats.org/officeDocument/2006/relationships/image" Target="../media/image3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oleObject" Target="../embeddings/oleObject22.bin"/><Relationship Id="rId5" Type="http://schemas.openxmlformats.org/officeDocument/2006/relationships/image" Target="../media/image34.wmf"/><Relationship Id="rId4" Type="http://schemas.openxmlformats.org/officeDocument/2006/relationships/oleObject" Target="../embeddings/oleObject21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notesSlide" Target="../notesSlides/notesSlide19.xml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.gif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20.xml"/><Relationship Id="rId7" Type="http://schemas.openxmlformats.org/officeDocument/2006/relationships/image" Target="../media/image4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5.bin"/><Relationship Id="rId5" Type="http://schemas.openxmlformats.org/officeDocument/2006/relationships/image" Target="../media/image39.wmf"/><Relationship Id="rId4" Type="http://schemas.openxmlformats.org/officeDocument/2006/relationships/oleObject" Target="../embeddings/oleObject24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gif"/><Relationship Id="rId3" Type="http://schemas.openxmlformats.org/officeDocument/2006/relationships/notesSlide" Target="../notesSlides/notesSlide21.xml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6" Type="http://schemas.openxmlformats.org/officeDocument/2006/relationships/oleObject" Target="../embeddings/oleObject27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26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00200" y="344269"/>
            <a:ext cx="7467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UBND THÀNH PHỐ HỒ CHÍ MINH</a:t>
            </a:r>
          </a:p>
          <a:p>
            <a:pPr algn="ctr"/>
            <a:r>
              <a:rPr lang="en-US" dirty="0">
                <a:latin typeface="Arial" pitchFamily="34" charset="0"/>
                <a:cs typeface="Arial" pitchFamily="34" charset="0"/>
              </a:rPr>
              <a:t>TRƯỜNG CAO ĐẲNG KỸ THUẬT LÝ TỰ TRỌNG TP. HỒ CHÍ MINH</a:t>
            </a:r>
          </a:p>
        </p:txBody>
      </p:sp>
      <p:pic>
        <p:nvPicPr>
          <p:cNvPr id="1026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67010"/>
            <a:ext cx="1309686" cy="130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/>
        </p:nvSpPr>
        <p:spPr>
          <a:xfrm>
            <a:off x="1371600" y="1447800"/>
            <a:ext cx="6781800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GIÁO ÁN LÝ THUYẾT</a:t>
            </a:r>
            <a:endParaRPr lang="en-US" sz="25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85800" y="2895600"/>
            <a:ext cx="757079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000" b="1" dirty="0" err="1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4: </a:t>
            </a:r>
            <a:r>
              <a:rPr lang="en-US" sz="3000" b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TÍNH TOÁN NHIỆT THIẾT BỊ SẤY ĐỐI </a:t>
            </a:r>
            <a:r>
              <a:rPr lang="en-US" sz="3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 (</a:t>
            </a:r>
            <a:r>
              <a:rPr lang="en-US" sz="30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30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3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sz="30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0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073041" y="4162961"/>
            <a:ext cx="380944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dirty="0" err="1">
                <a:latin typeface="Arial" pitchFamily="34" charset="0"/>
                <a:cs typeface="Arial" pitchFamily="34" charset="0"/>
              </a:rPr>
              <a:t>Giáo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000" dirty="0" err="1">
                <a:latin typeface="Arial" pitchFamily="34" charset="0"/>
                <a:cs typeface="Arial" pitchFamily="34" charset="0"/>
              </a:rPr>
              <a:t>viên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fr-FR" sz="2000" dirty="0" err="1">
                <a:latin typeface="Arial" pitchFamily="34" charset="0"/>
                <a:cs typeface="Arial" pitchFamily="34" charset="0"/>
              </a:rPr>
              <a:t>ThS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fr-FR" sz="2000" dirty="0" err="1">
                <a:latin typeface="Arial" pitchFamily="34" charset="0"/>
                <a:cs typeface="Arial" pitchFamily="34" charset="0"/>
              </a:rPr>
              <a:t>Hoàng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000" dirty="0" err="1">
                <a:latin typeface="Arial" pitchFamily="34" charset="0"/>
                <a:cs typeface="Arial" pitchFamily="34" charset="0"/>
              </a:rPr>
              <a:t>Văn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fr-FR" sz="2000" dirty="0" err="1" smtClean="0">
                <a:latin typeface="Arial" pitchFamily="34" charset="0"/>
                <a:cs typeface="Arial" pitchFamily="34" charset="0"/>
              </a:rPr>
              <a:t>Viết</a:t>
            </a:r>
            <a:endParaRPr lang="fr-FR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fr-FR" sz="2000" dirty="0" err="1" smtClean="0">
                <a:latin typeface="Arial" pitchFamily="34" charset="0"/>
                <a:cs typeface="Arial" pitchFamily="34" charset="0"/>
              </a:rPr>
              <a:t>Lớp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fr-FR" sz="2000" dirty="0" smtClean="0">
                <a:latin typeface="Arial" pitchFamily="34" charset="0"/>
                <a:cs typeface="Arial" pitchFamily="34" charset="0"/>
              </a:rPr>
              <a:t>13CĐ-NL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	  </a:t>
            </a:r>
            <a:endParaRPr lang="fr-FR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fr-FR" sz="2000" dirty="0" err="1" smtClean="0">
                <a:latin typeface="Arial" pitchFamily="34" charset="0"/>
                <a:cs typeface="Arial" pitchFamily="34" charset="0"/>
              </a:rPr>
              <a:t>Khoá</a:t>
            </a:r>
            <a:r>
              <a:rPr lang="fr-FR" sz="2000" dirty="0">
                <a:latin typeface="Arial" pitchFamily="34" charset="0"/>
                <a:cs typeface="Arial" pitchFamily="34" charset="0"/>
              </a:rPr>
              <a:t>: </a:t>
            </a:r>
            <a:r>
              <a:rPr lang="fr-FR" sz="2000" dirty="0" smtClean="0">
                <a:latin typeface="Arial" pitchFamily="34" charset="0"/>
                <a:cs typeface="Arial" pitchFamily="34" charset="0"/>
              </a:rPr>
              <a:t>13</a:t>
            </a:r>
            <a:endParaRPr lang="fr-FR" sz="2000" dirty="0">
              <a:latin typeface="Arial" pitchFamily="34" charset="0"/>
              <a:cs typeface="Arial" pitchFamily="34" charset="0"/>
            </a:endParaRPr>
          </a:p>
          <a:p>
            <a:r>
              <a:rPr lang="pt-BR" sz="2000" dirty="0" smtClean="0">
                <a:latin typeface="Arial" pitchFamily="34" charset="0"/>
                <a:cs typeface="Arial" pitchFamily="34" charset="0"/>
              </a:rPr>
              <a:t>Năm </a:t>
            </a:r>
            <a:r>
              <a:rPr lang="pt-BR" sz="2000" dirty="0">
                <a:latin typeface="Arial" pitchFamily="34" charset="0"/>
                <a:cs typeface="Arial" pitchFamily="34" charset="0"/>
              </a:rPr>
              <a:t>học: 2015-2016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092664" y="6336268"/>
            <a:ext cx="32198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latin typeface="Arial" pitchFamily="34" charset="0"/>
                <a:cs typeface="Arial" pitchFamily="34" charset="0"/>
              </a:rPr>
              <a:t>TP.HCM, tháng 03 năm 2016 </a:t>
            </a: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7800" y="2133600"/>
            <a:ext cx="6781800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smtClean="0">
                <a:solidFill>
                  <a:schemeClr val="accent5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KỸ THUẬT SẤY</a:t>
            </a:r>
            <a:endParaRPr lang="en-US" sz="3500" b="1" dirty="0">
              <a:solidFill>
                <a:schemeClr val="accent5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161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405749" y="685800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Nội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dung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đã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984" y="1371600"/>
            <a:ext cx="1005666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4984" y="177171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4.1.1.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980" y="21452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4.1.2.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17701" y="5936158"/>
            <a:ext cx="31772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937537" y="5879068"/>
            <a:ext cx="31772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thuyết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3400" y="2438400"/>
            <a:ext cx="3372237" cy="34366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917" y="2732659"/>
            <a:ext cx="2873303" cy="31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9024347"/>
              </p:ext>
            </p:extLst>
          </p:nvPr>
        </p:nvGraphicFramePr>
        <p:xfrm>
          <a:off x="7713508" y="3217863"/>
          <a:ext cx="1417637" cy="1460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74" name="Equation" r:id="rId7" imgW="876240" imgH="838080" progId="Equation.DSMT4">
                  <p:embed/>
                </p:oleObj>
              </mc:Choice>
              <mc:Fallback>
                <p:oleObj name="Equation" r:id="rId7" imgW="876240" imgH="8380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13508" y="3217863"/>
                        <a:ext cx="1417637" cy="1460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49308478"/>
              </p:ext>
            </p:extLst>
          </p:nvPr>
        </p:nvGraphicFramePr>
        <p:xfrm>
          <a:off x="39688" y="3962400"/>
          <a:ext cx="1027112" cy="85421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8675" name="Equation" r:id="rId9" imgW="634680" imgH="482400" progId="Equation.DSMT4">
                  <p:embed/>
                </p:oleObj>
              </mc:Choice>
              <mc:Fallback>
                <p:oleObj name="Equation" r:id="rId9" imgW="63468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688" y="3962400"/>
                        <a:ext cx="1027112" cy="85421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4265709" y="2438400"/>
            <a:ext cx="0" cy="3867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5576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34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3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643596"/>
            <a:ext cx="8763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en-US" sz="28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vấn</a:t>
            </a:r>
            <a:r>
              <a:rPr lang="en-US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đề</a:t>
            </a:r>
            <a:endParaRPr lang="en-US" sz="2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endParaRPr lang="en-US" sz="2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52600"/>
            <a:ext cx="2873303" cy="3116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33400" y="4953000"/>
            <a:ext cx="31772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ở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191000" y="4590871"/>
            <a:ext cx="472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thiệt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nhân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810000" y="1752600"/>
            <a:ext cx="0" cy="44007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77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358" y="2225848"/>
            <a:ext cx="5009683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5543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285852" y="717536"/>
            <a:ext cx="7043758" cy="563562"/>
          </a:xfrm>
        </p:spPr>
        <p:txBody>
          <a:bodyPr/>
          <a:lstStyle/>
          <a:p>
            <a:r>
              <a:rPr lang="en-US" sz="3500" dirty="0" smtClean="0">
                <a:latin typeface="Arial" pitchFamily="34" charset="0"/>
                <a:cs typeface="Arial" pitchFamily="34" charset="0"/>
              </a:rPr>
              <a:t>NỘI DUNG BÀI HỌC</a:t>
            </a:r>
            <a:endParaRPr lang="en-US" sz="3500" dirty="0">
              <a:solidFill>
                <a:schemeClr val="accent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71"/>
          <p:cNvSpPr>
            <a:spLocks noChangeArrowheads="1"/>
          </p:cNvSpPr>
          <p:nvPr/>
        </p:nvSpPr>
        <p:spPr bwMode="gray">
          <a:xfrm>
            <a:off x="1871658" y="2057400"/>
            <a:ext cx="5915052" cy="457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endParaRPr lang="vi-VN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73"/>
          <p:cNvSpPr txBox="1">
            <a:spLocks noChangeArrowheads="1"/>
          </p:cNvSpPr>
          <p:nvPr/>
        </p:nvSpPr>
        <p:spPr bwMode="gray">
          <a:xfrm>
            <a:off x="1928794" y="2089120"/>
            <a:ext cx="5572164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4.1.3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phần</a:t>
            </a:r>
            <a:endParaRPr lang="en-US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81"/>
          <p:cNvSpPr>
            <a:spLocks noChangeArrowheads="1"/>
          </p:cNvSpPr>
          <p:nvPr/>
        </p:nvSpPr>
        <p:spPr bwMode="gray">
          <a:xfrm>
            <a:off x="1871658" y="3986242"/>
            <a:ext cx="5915052" cy="457200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anchor="ctr"/>
          <a:lstStyle/>
          <a:p>
            <a:endParaRPr lang="vi-VN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 Box 83"/>
          <p:cNvSpPr txBox="1">
            <a:spLocks noChangeArrowheads="1"/>
          </p:cNvSpPr>
          <p:nvPr/>
        </p:nvSpPr>
        <p:spPr bwMode="gray">
          <a:xfrm>
            <a:off x="1924008" y="4050268"/>
            <a:ext cx="6000792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4.1.4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1" name="Group 7"/>
          <p:cNvGrpSpPr>
            <a:grpSpLocks/>
          </p:cNvGrpSpPr>
          <p:nvPr/>
        </p:nvGrpSpPr>
        <p:grpSpPr bwMode="auto">
          <a:xfrm>
            <a:off x="2071670" y="2603357"/>
            <a:ext cx="5043486" cy="530225"/>
            <a:chOff x="1239" y="1296"/>
            <a:chExt cx="3177" cy="334"/>
          </a:xfrm>
        </p:grpSpPr>
        <p:sp>
          <p:nvSpPr>
            <p:cNvPr id="12" name="Line 8"/>
            <p:cNvSpPr>
              <a:spLocks noChangeShapeType="1"/>
            </p:cNvSpPr>
            <p:nvPr/>
          </p:nvSpPr>
          <p:spPr bwMode="auto">
            <a:xfrm>
              <a:off x="1392" y="1582"/>
              <a:ext cx="3024" cy="0"/>
            </a:xfrm>
            <a:prstGeom prst="line">
              <a:avLst/>
            </a:prstGeom>
            <a:noFill/>
            <a:ln w="25400">
              <a:solidFill>
                <a:srgbClr val="5F5F5F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vi-VN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3" name="Group 9"/>
            <p:cNvGrpSpPr>
              <a:grpSpLocks/>
            </p:cNvGrpSpPr>
            <p:nvPr/>
          </p:nvGrpSpPr>
          <p:grpSpPr bwMode="auto">
            <a:xfrm>
              <a:off x="1239" y="1515"/>
              <a:ext cx="115" cy="115"/>
              <a:chOff x="1239" y="1515"/>
              <a:chExt cx="115" cy="115"/>
            </a:xfrm>
          </p:grpSpPr>
          <p:sp>
            <p:nvSpPr>
              <p:cNvPr id="15" name="AutoShape 10"/>
              <p:cNvSpPr>
                <a:spLocks noChangeArrowheads="1"/>
              </p:cNvSpPr>
              <p:nvPr/>
            </p:nvSpPr>
            <p:spPr bwMode="gray">
              <a:xfrm rot="2700000">
                <a:off x="1239" y="1515"/>
                <a:ext cx="115" cy="115"/>
              </a:xfrm>
              <a:prstGeom prst="rtTriangle">
                <a:avLst/>
              </a:prstGeom>
              <a:solidFill>
                <a:srgbClr val="80808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16" name="AutoShape 11"/>
              <p:cNvSpPr>
                <a:spLocks noChangeArrowheads="1"/>
              </p:cNvSpPr>
              <p:nvPr/>
            </p:nvSpPr>
            <p:spPr bwMode="gray">
              <a:xfrm rot="18900000" flipH="1">
                <a:off x="1239" y="1515"/>
                <a:ext cx="115" cy="115"/>
              </a:xfrm>
              <a:prstGeom prst="rtTriangle">
                <a:avLst/>
              </a:prstGeom>
              <a:solidFill>
                <a:srgbClr val="FF990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14" name="Text Box 12"/>
            <p:cNvSpPr txBox="1">
              <a:spLocks noChangeArrowheads="1"/>
            </p:cNvSpPr>
            <p:nvPr/>
          </p:nvSpPr>
          <p:spPr bwMode="auto">
            <a:xfrm>
              <a:off x="1419" y="1296"/>
              <a:ext cx="1949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a)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Quá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trình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sấy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lý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thuyết</a:t>
              </a:r>
              <a:endPara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Group 7"/>
          <p:cNvGrpSpPr>
            <a:grpSpLocks/>
          </p:cNvGrpSpPr>
          <p:nvPr/>
        </p:nvGrpSpPr>
        <p:grpSpPr bwMode="auto">
          <a:xfrm>
            <a:off x="2071670" y="3174861"/>
            <a:ext cx="5043486" cy="530225"/>
            <a:chOff x="1239" y="1296"/>
            <a:chExt cx="3177" cy="334"/>
          </a:xfrm>
        </p:grpSpPr>
        <p:sp>
          <p:nvSpPr>
            <p:cNvPr id="18" name="Line 8"/>
            <p:cNvSpPr>
              <a:spLocks noChangeShapeType="1"/>
            </p:cNvSpPr>
            <p:nvPr/>
          </p:nvSpPr>
          <p:spPr bwMode="auto">
            <a:xfrm>
              <a:off x="1392" y="1582"/>
              <a:ext cx="3024" cy="0"/>
            </a:xfrm>
            <a:prstGeom prst="line">
              <a:avLst/>
            </a:prstGeom>
            <a:noFill/>
            <a:ln w="25400">
              <a:solidFill>
                <a:srgbClr val="5F5F5F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vi-VN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19" name="Group 9"/>
            <p:cNvGrpSpPr>
              <a:grpSpLocks/>
            </p:cNvGrpSpPr>
            <p:nvPr/>
          </p:nvGrpSpPr>
          <p:grpSpPr bwMode="auto">
            <a:xfrm>
              <a:off x="1239" y="1515"/>
              <a:ext cx="115" cy="115"/>
              <a:chOff x="1239" y="1515"/>
              <a:chExt cx="115" cy="115"/>
            </a:xfrm>
          </p:grpSpPr>
          <p:sp>
            <p:nvSpPr>
              <p:cNvPr id="21" name="AutoShape 10"/>
              <p:cNvSpPr>
                <a:spLocks noChangeArrowheads="1"/>
              </p:cNvSpPr>
              <p:nvPr/>
            </p:nvSpPr>
            <p:spPr bwMode="gray">
              <a:xfrm rot="2700000">
                <a:off x="1239" y="1515"/>
                <a:ext cx="115" cy="115"/>
              </a:xfrm>
              <a:prstGeom prst="rtTriangle">
                <a:avLst/>
              </a:prstGeom>
              <a:solidFill>
                <a:srgbClr val="80808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22" name="AutoShape 11"/>
              <p:cNvSpPr>
                <a:spLocks noChangeArrowheads="1"/>
              </p:cNvSpPr>
              <p:nvPr/>
            </p:nvSpPr>
            <p:spPr bwMode="gray">
              <a:xfrm rot="18900000" flipH="1">
                <a:off x="1239" y="1515"/>
                <a:ext cx="115" cy="115"/>
              </a:xfrm>
              <a:prstGeom prst="rtTriangle">
                <a:avLst/>
              </a:prstGeom>
              <a:solidFill>
                <a:srgbClr val="FF990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20" name="Text Box 12"/>
            <p:cNvSpPr txBox="1">
              <a:spLocks noChangeArrowheads="1"/>
            </p:cNvSpPr>
            <p:nvPr/>
          </p:nvSpPr>
          <p:spPr bwMode="auto">
            <a:xfrm>
              <a:off x="1419" y="1296"/>
              <a:ext cx="1639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b)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Quá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trình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sấy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thực</a:t>
              </a:r>
              <a:endPara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1" name="Group 7"/>
          <p:cNvGrpSpPr>
            <a:grpSpLocks/>
          </p:cNvGrpSpPr>
          <p:nvPr/>
        </p:nvGrpSpPr>
        <p:grpSpPr bwMode="auto">
          <a:xfrm>
            <a:off x="2097741" y="4637113"/>
            <a:ext cx="5043486" cy="530225"/>
            <a:chOff x="1239" y="1296"/>
            <a:chExt cx="3177" cy="334"/>
          </a:xfrm>
        </p:grpSpPr>
        <p:sp>
          <p:nvSpPr>
            <p:cNvPr id="42" name="Line 8"/>
            <p:cNvSpPr>
              <a:spLocks noChangeShapeType="1"/>
            </p:cNvSpPr>
            <p:nvPr/>
          </p:nvSpPr>
          <p:spPr bwMode="auto">
            <a:xfrm>
              <a:off x="1392" y="1582"/>
              <a:ext cx="3024" cy="0"/>
            </a:xfrm>
            <a:prstGeom prst="line">
              <a:avLst/>
            </a:prstGeom>
            <a:noFill/>
            <a:ln w="25400">
              <a:solidFill>
                <a:srgbClr val="5F5F5F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vi-VN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3" name="Group 9"/>
            <p:cNvGrpSpPr>
              <a:grpSpLocks/>
            </p:cNvGrpSpPr>
            <p:nvPr/>
          </p:nvGrpSpPr>
          <p:grpSpPr bwMode="auto">
            <a:xfrm>
              <a:off x="1239" y="1515"/>
              <a:ext cx="115" cy="115"/>
              <a:chOff x="1239" y="1515"/>
              <a:chExt cx="115" cy="115"/>
            </a:xfrm>
          </p:grpSpPr>
          <p:sp>
            <p:nvSpPr>
              <p:cNvPr id="45" name="AutoShape 10"/>
              <p:cNvSpPr>
                <a:spLocks noChangeArrowheads="1"/>
              </p:cNvSpPr>
              <p:nvPr/>
            </p:nvSpPr>
            <p:spPr bwMode="gray">
              <a:xfrm rot="2700000">
                <a:off x="1239" y="1515"/>
                <a:ext cx="115" cy="115"/>
              </a:xfrm>
              <a:prstGeom prst="rtTriangle">
                <a:avLst/>
              </a:prstGeom>
              <a:solidFill>
                <a:srgbClr val="80808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6" name="AutoShape 11"/>
              <p:cNvSpPr>
                <a:spLocks noChangeArrowheads="1"/>
              </p:cNvSpPr>
              <p:nvPr/>
            </p:nvSpPr>
            <p:spPr bwMode="gray">
              <a:xfrm rot="18900000" flipH="1">
                <a:off x="1239" y="1515"/>
                <a:ext cx="115" cy="115"/>
              </a:xfrm>
              <a:prstGeom prst="rtTriangle">
                <a:avLst/>
              </a:prstGeom>
              <a:solidFill>
                <a:srgbClr val="FF990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44" name="Text Box 12"/>
            <p:cNvSpPr txBox="1">
              <a:spLocks noChangeArrowheads="1"/>
            </p:cNvSpPr>
            <p:nvPr/>
          </p:nvSpPr>
          <p:spPr bwMode="auto">
            <a:xfrm>
              <a:off x="1419" y="1296"/>
              <a:ext cx="1949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a)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Quá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trình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sấy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lý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thuyết</a:t>
              </a:r>
              <a:endPara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7" name="Group 7"/>
          <p:cNvGrpSpPr>
            <a:grpSpLocks/>
          </p:cNvGrpSpPr>
          <p:nvPr/>
        </p:nvGrpSpPr>
        <p:grpSpPr bwMode="auto">
          <a:xfrm>
            <a:off x="2097741" y="5208617"/>
            <a:ext cx="5043486" cy="530225"/>
            <a:chOff x="1239" y="1296"/>
            <a:chExt cx="3177" cy="334"/>
          </a:xfrm>
        </p:grpSpPr>
        <p:sp>
          <p:nvSpPr>
            <p:cNvPr id="48" name="Line 8"/>
            <p:cNvSpPr>
              <a:spLocks noChangeShapeType="1"/>
            </p:cNvSpPr>
            <p:nvPr/>
          </p:nvSpPr>
          <p:spPr bwMode="auto">
            <a:xfrm>
              <a:off x="1392" y="1582"/>
              <a:ext cx="3024" cy="0"/>
            </a:xfrm>
            <a:prstGeom prst="line">
              <a:avLst/>
            </a:prstGeom>
            <a:noFill/>
            <a:ln w="25400">
              <a:solidFill>
                <a:srgbClr val="5F5F5F"/>
              </a:solidFill>
              <a:prstDash val="sysDot"/>
              <a:round/>
              <a:headEnd/>
              <a:tailEnd type="oval" w="med" len="med"/>
            </a:ln>
            <a:effectLst/>
          </p:spPr>
          <p:txBody>
            <a:bodyPr wrap="none" anchor="ctr"/>
            <a:lstStyle/>
            <a:p>
              <a:endParaRPr lang="vi-VN"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49" name="Group 9"/>
            <p:cNvGrpSpPr>
              <a:grpSpLocks/>
            </p:cNvGrpSpPr>
            <p:nvPr/>
          </p:nvGrpSpPr>
          <p:grpSpPr bwMode="auto">
            <a:xfrm>
              <a:off x="1239" y="1515"/>
              <a:ext cx="115" cy="115"/>
              <a:chOff x="1239" y="1515"/>
              <a:chExt cx="115" cy="115"/>
            </a:xfrm>
          </p:grpSpPr>
          <p:sp>
            <p:nvSpPr>
              <p:cNvPr id="51" name="AutoShape 10"/>
              <p:cNvSpPr>
                <a:spLocks noChangeArrowheads="1"/>
              </p:cNvSpPr>
              <p:nvPr/>
            </p:nvSpPr>
            <p:spPr bwMode="gray">
              <a:xfrm rot="2700000">
                <a:off x="1239" y="1515"/>
                <a:ext cx="115" cy="115"/>
              </a:xfrm>
              <a:prstGeom prst="rtTriangle">
                <a:avLst/>
              </a:prstGeom>
              <a:solidFill>
                <a:srgbClr val="80808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2" name="AutoShape 11"/>
              <p:cNvSpPr>
                <a:spLocks noChangeArrowheads="1"/>
              </p:cNvSpPr>
              <p:nvPr/>
            </p:nvSpPr>
            <p:spPr bwMode="gray">
              <a:xfrm rot="18900000" flipH="1">
                <a:off x="1239" y="1515"/>
                <a:ext cx="115" cy="115"/>
              </a:xfrm>
              <a:prstGeom prst="rtTriangle">
                <a:avLst/>
              </a:prstGeom>
              <a:solidFill>
                <a:srgbClr val="FF9900"/>
              </a:solidFill>
              <a:ln w="9525" algn="ctr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vi-VN">
                  <a:latin typeface="Arial" pitchFamily="34" charset="0"/>
                  <a:cs typeface="Arial" pitchFamily="34" charset="0"/>
                </a:endParaRPr>
              </a:p>
            </p:txBody>
          </p:sp>
        </p:grpSp>
        <p:sp>
          <p:nvSpPr>
            <p:cNvPr id="50" name="Text Box 12"/>
            <p:cNvSpPr txBox="1">
              <a:spLocks noChangeArrowheads="1"/>
            </p:cNvSpPr>
            <p:nvPr/>
          </p:nvSpPr>
          <p:spPr bwMode="auto">
            <a:xfrm>
              <a:off x="1419" y="1296"/>
              <a:ext cx="1732" cy="252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algn="l"/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b)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Quá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trình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sấy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r>
                <a:rPr lang="en-US" sz="2000" dirty="0" err="1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thực</a:t>
              </a:r>
              <a:r>
                <a:rPr lang="en-US" sz="2000" dirty="0" smtClean="0">
                  <a:solidFill>
                    <a:srgbClr val="000000"/>
                  </a:solidFill>
                  <a:latin typeface="Arial" pitchFamily="34" charset="0"/>
                  <a:cs typeface="Arial" pitchFamily="34" charset="0"/>
                </a:rPr>
                <a:t> </a:t>
              </a:r>
              <a:endParaRPr lang="en-US" sz="200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pic>
        <p:nvPicPr>
          <p:cNvPr id="53" name="Picture 2" descr="D:\Day LTT\logo lytc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76200"/>
            <a:ext cx="1309686" cy="92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AutoShape 92"/>
          <p:cNvSpPr>
            <a:spLocks noChangeArrowheads="1"/>
          </p:cNvSpPr>
          <p:nvPr/>
        </p:nvSpPr>
        <p:spPr bwMode="gray">
          <a:xfrm>
            <a:off x="990600" y="1295400"/>
            <a:ext cx="7315200" cy="45720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folHlink">
                  <a:gamma/>
                  <a:tint val="21176"/>
                  <a:invGamma/>
                </a:schemeClr>
              </a:gs>
              <a:gs pos="100000">
                <a:schemeClr val="folHlink"/>
              </a:gs>
            </a:gsLst>
            <a:lin ang="0" scaled="1"/>
          </a:gradFill>
          <a:ln w="12700" algn="ctr">
            <a:solidFill>
              <a:schemeClr val="folHlink"/>
            </a:solidFill>
            <a:round/>
            <a:headEnd/>
            <a:tailEnd/>
          </a:ln>
          <a:effectLst>
            <a:outerShdw dist="99190" dir="2388334" algn="ctr" rotWithShape="0">
              <a:srgbClr val="333333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5" name="Text Box 73"/>
          <p:cNvSpPr txBox="1">
            <a:spLocks noChangeArrowheads="1"/>
          </p:cNvSpPr>
          <p:nvPr/>
        </p:nvSpPr>
        <p:spPr bwMode="gray">
          <a:xfrm>
            <a:off x="990600" y="1322294"/>
            <a:ext cx="7848600" cy="36933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pt-BR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 Cân </a:t>
            </a:r>
            <a:r>
              <a:rPr lang="pt-BR" b="1" dirty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bằng nhiệt - ẩm trong thiết bị sấy dùng không khí làm TNS</a:t>
            </a:r>
            <a:endParaRPr lang="en-US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773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3" name="Rectangle 2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28600" y="643596"/>
            <a:ext cx="8763000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                                 </a:t>
            </a:r>
            <a:r>
              <a:rPr lang="en-US" sz="2800" b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MỤC TIÊU BÀI HỌC</a:t>
            </a:r>
            <a:endParaRPr lang="en-US" sz="2800" dirty="0" smtClean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bày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QTS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TBS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đối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TBS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đối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gia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nhiệt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gian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lvl="0" indent="-342900" algn="just">
              <a:buFont typeface="Wingdings" pitchFamily="2" charset="2"/>
              <a:buChar char="ü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Biểu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diễn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quá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lý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thuyết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thực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của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2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I – d.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200" dirty="0" err="1">
                <a:latin typeface="Arial" pitchFamily="34" charset="0"/>
                <a:cs typeface="Arial" pitchFamily="34" charset="0"/>
              </a:rPr>
              <a:t>Xác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định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toán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của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thuyết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thực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tế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ở 2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kỹ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 algn="just"/>
            <a:r>
              <a:rPr lang="en-US" sz="2200" dirty="0" smtClean="0">
                <a:latin typeface="Arial" pitchFamily="34" charset="0"/>
                <a:cs typeface="Arial" pitchFamily="34" charset="0"/>
              </a:rPr>
              <a:t>    </a:t>
            </a: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Nhận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dạng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toán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thành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thạo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các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thông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đặc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trưng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tương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ứng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mỗi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đồ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/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thái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Sinh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viên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thái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nghiêm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túc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tiếp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giảng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tham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gia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phát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biểu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và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thảo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luận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xây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dựng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en-US" sz="2200" dirty="0" err="1" smtClean="0">
                <a:latin typeface="Arial" pitchFamily="34" charset="0"/>
                <a:cs typeface="Arial" pitchFamily="34" charset="0"/>
              </a:rPr>
              <a:t>Rèn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luyện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tính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tư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duy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tinh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thần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hoạt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nhóm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tạo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động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cơ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thi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đua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học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err="1">
                <a:latin typeface="Arial" pitchFamily="34" charset="0"/>
                <a:cs typeface="Arial" pitchFamily="34" charset="0"/>
              </a:rPr>
              <a:t>tập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08469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2105085"/>
            <a:ext cx="38862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342900" indent="-342900" algn="just">
              <a:buFontTx/>
              <a:buChar char="-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Nhiệt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latin typeface="Arial" pitchFamily="34" charset="0"/>
                <a:cs typeface="Arial" pitchFamily="34" charset="0"/>
              </a:rPr>
              <a:t> TNS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vẫn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giữ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so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chế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nhưng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ẩm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cao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dịu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hơn</a:t>
            </a:r>
            <a:r>
              <a:rPr lang="en-US" dirty="0">
                <a:latin typeface="Arial" pitchFamily="34" charset="0"/>
                <a:cs typeface="Arial" pitchFamily="34" charset="0"/>
              </a:rPr>
              <a:t>, VLS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giảm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rạn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nứt</a:t>
            </a:r>
            <a:r>
              <a:rPr lang="en-US" dirty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cong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vênh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dirty="0">
                <a:latin typeface="Arial" pitchFamily="34" charset="0"/>
                <a:cs typeface="Arial" pitchFamily="34" charset="0"/>
              </a:rPr>
              <a:t>Do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hồi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lưu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dirty="0">
                <a:latin typeface="Arial" pitchFamily="34" charset="0"/>
                <a:cs typeface="Arial" pitchFamily="34" charset="0"/>
              </a:rPr>
              <a:t> TNS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nên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tiết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kiệm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được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phần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năng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Nhược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r>
              <a:rPr lang="en-US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Tăng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chi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phí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vật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tư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vận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hành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do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quạt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lớn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trước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calorifer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)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chi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phí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kênh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dẫn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TNS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.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Tx/>
              <a:buChar char="-"/>
            </a:pPr>
            <a:endParaRPr 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333912" y="3796347"/>
            <a:ext cx="243848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 lưu trước calorifer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53462" y="6236112"/>
            <a:ext cx="22493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 lưu sau calorifer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11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2" name="Rectangle 11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2850" y="1510338"/>
            <a:ext cx="4973473" cy="2298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160" y="4125458"/>
            <a:ext cx="5220840" cy="2140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3923160" y="1935778"/>
            <a:ext cx="0" cy="476982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 đồ và nguyên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761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9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9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5754469"/>
            <a:ext cx="3177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 smtClean="0">
                <a:solidFill>
                  <a:srgbClr val="098EB7"/>
                </a:solidFill>
                <a:latin typeface="Arial" pitchFamily="34" charset="0"/>
                <a:cs typeface="Arial" pitchFamily="34" charset="0"/>
              </a:rPr>
              <a:t> TNS</a:t>
            </a:r>
            <a:endParaRPr lang="en-US" i="1" dirty="0">
              <a:solidFill>
                <a:srgbClr val="098EB7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396349" y="5468305"/>
            <a:ext cx="8481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83" y="2085621"/>
            <a:ext cx="3026080" cy="3680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2" name="Rectangle 11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581400" y="2085621"/>
            <a:ext cx="0" cy="43151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2737343"/>
            <a:ext cx="5413587" cy="2520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5776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649" y="20529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n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2337602"/>
              </p:ext>
            </p:extLst>
          </p:nvPr>
        </p:nvGraphicFramePr>
        <p:xfrm>
          <a:off x="1371600" y="2985802"/>
          <a:ext cx="191928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5" name="Equation" r:id="rId4" imgW="838080" imgH="431640" progId="Equation.DSMT4">
                  <p:embed/>
                </p:oleObj>
              </mc:Choice>
              <mc:Fallback>
                <p:oleObj name="Equation" r:id="rId4" imgW="838080" imgH="431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371600" y="2985802"/>
                        <a:ext cx="1919288" cy="990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3395825" y="3454401"/>
            <a:ext cx="507322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4479052" y="2895600"/>
            <a:ext cx="25298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lưu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505200" y="3526136"/>
            <a:ext cx="49680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kk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trời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(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khí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tươi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3794" y="42627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kk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mới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HTS L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6080534"/>
              </p:ext>
            </p:extLst>
          </p:nvPr>
        </p:nvGraphicFramePr>
        <p:xfrm>
          <a:off x="838200" y="5105400"/>
          <a:ext cx="3270250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6" name="Equation" r:id="rId6" imgW="1422360" imgH="444240" progId="Equation.DSMT4">
                  <p:embed/>
                </p:oleObj>
              </mc:Choice>
              <mc:Fallback>
                <p:oleObj name="Equation" r:id="rId6" imgW="1422360" imgH="44424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8200" y="5105400"/>
                        <a:ext cx="3270250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2103230"/>
              </p:ext>
            </p:extLst>
          </p:nvPr>
        </p:nvGraphicFramePr>
        <p:xfrm>
          <a:off x="4891088" y="5084763"/>
          <a:ext cx="4030662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317" name="Equation" r:id="rId8" imgW="1752480" imgH="457200" progId="Equation.DSMT4">
                  <p:embed/>
                </p:oleObj>
              </mc:Choice>
              <mc:Fallback>
                <p:oleObj name="Equation" r:id="rId8" imgW="1752480" imgH="4572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91088" y="5084763"/>
                        <a:ext cx="4030662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5"/>
          <p:cNvSpPr/>
          <p:nvPr/>
        </p:nvSpPr>
        <p:spPr>
          <a:xfrm>
            <a:off x="4239228" y="5356034"/>
            <a:ext cx="561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</a:t>
            </a:r>
            <a:endParaRPr lang="en-US" sz="2400" dirty="0"/>
          </a:p>
        </p:txBody>
      </p:sp>
      <p:pic>
        <p:nvPicPr>
          <p:cNvPr id="20" name="Picture 2" descr="D:\Day LTT\logo lytc.g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1" name="Rectangle 20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900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/>
      <p:bldP spid="12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091549" y="2052935"/>
            <a:ext cx="484588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kk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L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53000" y="2667000"/>
            <a:ext cx="3481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 = L</a:t>
            </a:r>
            <a:r>
              <a:rPr lang="en-US" sz="24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+ L</a:t>
            </a:r>
            <a:r>
              <a:rPr lang="en-US" sz="24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hay l = </a:t>
            </a:r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2400" baseline="-25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4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+ l</a:t>
            </a:r>
            <a:r>
              <a:rPr lang="en-US" sz="2400" baseline="-25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endParaRPr lang="en-US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9" name="Rectangle 18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510150" y="5926256"/>
            <a:ext cx="38067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PT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ẩm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TBS: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4456873" y="5939135"/>
            <a:ext cx="4442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L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+ G</a:t>
            </a:r>
            <a:r>
              <a:rPr lang="en-US" sz="24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= L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+ G</a:t>
            </a:r>
            <a:r>
              <a:rPr lang="en-US" sz="24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…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982" y="2085621"/>
            <a:ext cx="3109059" cy="3781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322879"/>
            <a:ext cx="5413587" cy="25204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8179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1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48868" y="2814935"/>
            <a:ext cx="2537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Suy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6954554"/>
              </p:ext>
            </p:extLst>
          </p:nvPr>
        </p:nvGraphicFramePr>
        <p:xfrm>
          <a:off x="781050" y="3373438"/>
          <a:ext cx="3386138" cy="1022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0" name="Equation" r:id="rId4" imgW="1473120" imgH="444240" progId="Equation.DSMT4">
                  <p:embed/>
                </p:oleObj>
              </mc:Choice>
              <mc:Fallback>
                <p:oleObj name="Equation" r:id="rId4" imgW="1473120" imgH="4442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1050" y="3373438"/>
                        <a:ext cx="3386138" cy="1022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5187754"/>
              </p:ext>
            </p:extLst>
          </p:nvPr>
        </p:nvGraphicFramePr>
        <p:xfrm>
          <a:off x="4832350" y="3352800"/>
          <a:ext cx="4148138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4781" name="Equation" r:id="rId6" imgW="1803240" imgH="457200" progId="Equation.DSMT4">
                  <p:embed/>
                </p:oleObj>
              </mc:Choice>
              <mc:Fallback>
                <p:oleObj name="Equation" r:id="rId6" imgW="180324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32350" y="3352800"/>
                        <a:ext cx="4148138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/>
          <p:nvPr/>
        </p:nvSpPr>
        <p:spPr>
          <a:xfrm>
            <a:off x="4239228" y="3624549"/>
            <a:ext cx="5613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</a:t>
            </a: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2" name="Rectangle 11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10149" y="2209800"/>
            <a:ext cx="4442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PT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ẩm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TBS: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456873" y="2222679"/>
            <a:ext cx="4442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400" dirty="0">
                <a:latin typeface="Arial" pitchFamily="34" charset="0"/>
                <a:cs typeface="Arial" pitchFamily="34" charset="0"/>
              </a:rPr>
              <a:t>Ld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M0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+ G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ω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= Ld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20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+ G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l-GR" sz="2400" dirty="0">
                <a:latin typeface="Arial" pitchFamily="34" charset="0"/>
                <a:cs typeface="Arial" pitchFamily="34" charset="0"/>
              </a:rPr>
              <a:t>ω</a:t>
            </a:r>
            <a:r>
              <a:rPr lang="en-US" sz="2400" baseline="-25000" dirty="0"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1819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14" grpId="0"/>
      <p:bldP spid="1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20529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tại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hỗn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M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87482412"/>
              </p:ext>
            </p:extLst>
          </p:nvPr>
        </p:nvGraphicFramePr>
        <p:xfrm>
          <a:off x="1854200" y="2560638"/>
          <a:ext cx="5664200" cy="3840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94" name="Equation" r:id="rId4" imgW="2844720" imgH="1930320" progId="Equation.DSMT4">
                  <p:embed/>
                </p:oleObj>
              </mc:Choice>
              <mc:Fallback>
                <p:oleObj name="Equation" r:id="rId4" imgW="2844720" imgH="1930320" progId="Equation.DSMT4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4200" y="2560638"/>
                        <a:ext cx="5664200" cy="3840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 descr="D:\Day LTT\logo lytc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3" name="Rectangle 12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34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20529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chứa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2895414"/>
              </p:ext>
            </p:extLst>
          </p:nvPr>
        </p:nvGraphicFramePr>
        <p:xfrm>
          <a:off x="1374775" y="2667000"/>
          <a:ext cx="6602413" cy="210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01" name="Equation" r:id="rId4" imgW="2869920" imgH="914400" progId="Equation.DSMT4">
                  <p:embed/>
                </p:oleObj>
              </mc:Choice>
              <mc:Fallback>
                <p:oleObj name="Equation" r:id="rId4" imgW="2869920" imgH="9144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4775" y="2667000"/>
                        <a:ext cx="6602413" cy="210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57200" y="47961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bốc</a:t>
            </a:r>
            <a:r>
              <a:rPr lang="en-US" sz="2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1 kg </a:t>
            </a:r>
            <a:r>
              <a:rPr lang="en-US" sz="2000" dirty="0" err="1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ẩm</a:t>
            </a:r>
            <a:r>
              <a:rPr lang="en-US" sz="2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o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0011902"/>
              </p:ext>
            </p:extLst>
          </p:nvPr>
        </p:nvGraphicFramePr>
        <p:xfrm>
          <a:off x="241300" y="5334000"/>
          <a:ext cx="8816975" cy="1101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302" name="Equation" r:id="rId6" imgW="3822480" imgH="444240" progId="Equation.DSMT4">
                  <p:embed/>
                </p:oleObj>
              </mc:Choice>
              <mc:Fallback>
                <p:oleObj name="Equation" r:id="rId6" imgW="3822480" imgH="44424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1300" y="5334000"/>
                        <a:ext cx="8816975" cy="1101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828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638800" y="5754469"/>
            <a:ext cx="3177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 smtClean="0">
                <a:solidFill>
                  <a:srgbClr val="BB05A1"/>
                </a:solidFill>
                <a:latin typeface="Arial" pitchFamily="34" charset="0"/>
                <a:cs typeface="Arial" pitchFamily="34" charset="0"/>
              </a:rPr>
              <a:t> TNS</a:t>
            </a:r>
            <a:endParaRPr lang="en-US" i="1" dirty="0">
              <a:solidFill>
                <a:srgbClr val="BB05A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1549" y="5021113"/>
            <a:ext cx="8481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hồi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một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phần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0675" y="1670758"/>
            <a:ext cx="3362325" cy="4044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5" name="Rectangle 1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5226843" y="1670758"/>
            <a:ext cx="0" cy="47300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2514600"/>
            <a:ext cx="5007886" cy="236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0124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2" descr="D:\Day LTT\logo lytc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8" name="Rectangle 7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6200" y="1792704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0155906"/>
              </p:ext>
            </p:extLst>
          </p:nvPr>
        </p:nvGraphicFramePr>
        <p:xfrm>
          <a:off x="127000" y="4495800"/>
          <a:ext cx="8931275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04" name="Equation" r:id="rId5" imgW="5181480" imgH="253800" progId="Equation.DSMT4">
                  <p:embed/>
                </p:oleObj>
              </mc:Choice>
              <mc:Fallback>
                <p:oleObj name="Equation" r:id="rId5" imgW="518148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000" y="4495800"/>
                        <a:ext cx="8931275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ight Brace 11"/>
          <p:cNvSpPr/>
          <p:nvPr/>
        </p:nvSpPr>
        <p:spPr>
          <a:xfrm rot="5400000">
            <a:off x="465817" y="4530992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ight Brace 12"/>
          <p:cNvSpPr/>
          <p:nvPr/>
        </p:nvSpPr>
        <p:spPr>
          <a:xfrm rot="5400000">
            <a:off x="2444752" y="3761286"/>
            <a:ext cx="342900" cy="2539997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919513" y="5227227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do VLS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ight Brace 14"/>
          <p:cNvSpPr/>
          <p:nvPr/>
        </p:nvSpPr>
        <p:spPr>
          <a:xfrm rot="5400000">
            <a:off x="4358369" y="4523738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3657600" y="5205459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do TBTT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vào</a:t>
            </a:r>
            <a:endParaRPr lang="en-US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ight Brace 16"/>
          <p:cNvSpPr/>
          <p:nvPr/>
        </p:nvSpPr>
        <p:spPr>
          <a:xfrm rot="5400000">
            <a:off x="5582101" y="4530992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5029200" y="5219967"/>
            <a:ext cx="14332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TBS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324599" y="5247518"/>
            <a:ext cx="12192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do VLS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ight Brace 19"/>
          <p:cNvSpPr/>
          <p:nvPr/>
        </p:nvSpPr>
        <p:spPr>
          <a:xfrm rot="5400000">
            <a:off x="6716319" y="4590581"/>
            <a:ext cx="370445" cy="91440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Brace 20"/>
          <p:cNvSpPr/>
          <p:nvPr/>
        </p:nvSpPr>
        <p:spPr>
          <a:xfrm rot="5400000">
            <a:off x="7830911" y="4530998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7405914" y="5270775"/>
            <a:ext cx="13041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do TBTT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đi</a:t>
            </a:r>
            <a:endParaRPr lang="en-US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>
          <a:xfrm>
            <a:off x="8878577" y="5002256"/>
            <a:ext cx="0" cy="2798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8552542" y="5282148"/>
            <a:ext cx="6520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Tổn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thất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mt</a:t>
            </a:r>
            <a:endParaRPr lang="en-US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-87084" y="5219967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5842" y="1322238"/>
            <a:ext cx="2964209" cy="3249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30" name="Straight Connector 29"/>
          <p:cNvCxnSpPr/>
          <p:nvPr/>
        </p:nvCxnSpPr>
        <p:spPr>
          <a:xfrm>
            <a:off x="124328" y="4547936"/>
            <a:ext cx="8861234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71698" name="Picture 1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914" y="2168751"/>
            <a:ext cx="5007886" cy="2360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6294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 animBg="1"/>
      <p:bldP spid="21" grpId="0" animBg="1"/>
      <p:bldP spid="22" grpId="0"/>
      <p:bldP spid="24" grpId="0"/>
      <p:bldP spid="2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3237889"/>
              </p:ext>
            </p:extLst>
          </p:nvPr>
        </p:nvGraphicFramePr>
        <p:xfrm>
          <a:off x="258763" y="4572000"/>
          <a:ext cx="8729662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63" name="Equation" r:id="rId4" imgW="4483080" imgH="228600" progId="Equation.DSMT4">
                  <p:embed/>
                </p:oleObj>
              </mc:Choice>
              <mc:Fallback>
                <p:oleObj name="Equation" r:id="rId4" imgW="44830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8763" y="4572000"/>
                        <a:ext cx="8729662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4"/>
          <p:cNvSpPr/>
          <p:nvPr/>
        </p:nvSpPr>
        <p:spPr>
          <a:xfrm>
            <a:off x="228600" y="4152900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 </a:t>
            </a:r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24188252"/>
              </p:ext>
            </p:extLst>
          </p:nvPr>
        </p:nvGraphicFramePr>
        <p:xfrm>
          <a:off x="17463" y="2097253"/>
          <a:ext cx="915035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64" name="Equation" r:id="rId6" imgW="5308560" imgH="253800" progId="Equation.DSMT4">
                  <p:embed/>
                </p:oleObj>
              </mc:Choice>
              <mc:Fallback>
                <p:oleObj name="Equation" r:id="rId6" imgW="530856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63" y="2097253"/>
                        <a:ext cx="915035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ight Brace 6"/>
          <p:cNvSpPr/>
          <p:nvPr/>
        </p:nvSpPr>
        <p:spPr>
          <a:xfrm rot="5400000">
            <a:off x="1000918" y="2317794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Brace 7"/>
          <p:cNvSpPr/>
          <p:nvPr/>
        </p:nvSpPr>
        <p:spPr>
          <a:xfrm rot="5400000">
            <a:off x="2444752" y="1422899"/>
            <a:ext cx="342900" cy="2539997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919513" y="2888840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do VLS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vào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ight Brace 9"/>
          <p:cNvSpPr/>
          <p:nvPr/>
        </p:nvSpPr>
        <p:spPr>
          <a:xfrm rot="5400000">
            <a:off x="4358369" y="2185351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657600" y="2867072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do TBTT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vào</a:t>
            </a:r>
            <a:endParaRPr lang="en-US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ight Brace 11"/>
          <p:cNvSpPr/>
          <p:nvPr/>
        </p:nvSpPr>
        <p:spPr>
          <a:xfrm rot="5400000">
            <a:off x="5630229" y="2192605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5029200" y="2881580"/>
            <a:ext cx="14332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TBS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324599" y="2909131"/>
            <a:ext cx="12192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do VLS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ight Brace 14"/>
          <p:cNvSpPr/>
          <p:nvPr/>
        </p:nvSpPr>
        <p:spPr>
          <a:xfrm rot="5400000">
            <a:off x="6848671" y="2252194"/>
            <a:ext cx="370445" cy="91440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Brace 15"/>
          <p:cNvSpPr/>
          <p:nvPr/>
        </p:nvSpPr>
        <p:spPr>
          <a:xfrm rot="5400000">
            <a:off x="7925633" y="2180579"/>
            <a:ext cx="342900" cy="1035050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7405914" y="2932388"/>
            <a:ext cx="13041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vật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do TBTT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mang</a:t>
            </a:r>
            <a:r>
              <a:rPr lang="en-US" sz="20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đi</a:t>
            </a:r>
            <a:endParaRPr lang="en-US" sz="20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" name="Straight Arrow Connector 17"/>
          <p:cNvCxnSpPr/>
          <p:nvPr/>
        </p:nvCxnSpPr>
        <p:spPr>
          <a:xfrm>
            <a:off x="8878577" y="2663869"/>
            <a:ext cx="0" cy="27989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8552542" y="2943761"/>
            <a:ext cx="6520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Tổn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thất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mt</a:t>
            </a:r>
            <a:endParaRPr lang="en-US" sz="2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ight Brace 19"/>
          <p:cNvSpPr/>
          <p:nvPr/>
        </p:nvSpPr>
        <p:spPr>
          <a:xfrm rot="5400000">
            <a:off x="756555" y="4524256"/>
            <a:ext cx="342900" cy="1103089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14085" y="5247251"/>
            <a:ext cx="14332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Right Brace 21"/>
          <p:cNvSpPr/>
          <p:nvPr/>
        </p:nvSpPr>
        <p:spPr>
          <a:xfrm rot="5400000">
            <a:off x="3967043" y="4157692"/>
            <a:ext cx="342898" cy="1861624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/>
          <p:cNvSpPr/>
          <p:nvPr/>
        </p:nvSpPr>
        <p:spPr>
          <a:xfrm>
            <a:off x="3316513" y="5234551"/>
            <a:ext cx="14332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ight Brace 23"/>
          <p:cNvSpPr/>
          <p:nvPr/>
        </p:nvSpPr>
        <p:spPr>
          <a:xfrm rot="5400000">
            <a:off x="6016427" y="4144992"/>
            <a:ext cx="342898" cy="1861624"/>
          </a:xfrm>
          <a:prstGeom prst="rightBrace">
            <a:avLst/>
          </a:prstGeom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/>
          <p:cNvSpPr/>
          <p:nvPr/>
        </p:nvSpPr>
        <p:spPr>
          <a:xfrm>
            <a:off x="5371107" y="5221851"/>
            <a:ext cx="14332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000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ct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14085" y="56515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Chia 2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vế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ta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3743302"/>
              </p:ext>
            </p:extLst>
          </p:nvPr>
        </p:nvGraphicFramePr>
        <p:xfrm>
          <a:off x="3057525" y="5646738"/>
          <a:ext cx="5740400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765" name="Equation" r:id="rId8" imgW="2946240" imgH="228600" progId="Equation.DSMT4">
                  <p:embed/>
                </p:oleObj>
              </mc:Choice>
              <mc:Fallback>
                <p:oleObj name="Equation" r:id="rId8" imgW="294624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7525" y="5646738"/>
                        <a:ext cx="5740400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28" name="Straight Arrow Connector 27"/>
          <p:cNvCxnSpPr/>
          <p:nvPr/>
        </p:nvCxnSpPr>
        <p:spPr>
          <a:xfrm flipH="1">
            <a:off x="5867401" y="6096000"/>
            <a:ext cx="457199" cy="2292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5029200" y="6240999"/>
            <a:ext cx="1433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/W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7010400" y="6123837"/>
            <a:ext cx="0" cy="2007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1" name="Rectangle 30"/>
          <p:cNvSpPr/>
          <p:nvPr/>
        </p:nvSpPr>
        <p:spPr>
          <a:xfrm>
            <a:off x="6262913" y="6252408"/>
            <a:ext cx="1433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ct</a:t>
            </a:r>
            <a:r>
              <a:rPr lang="en-US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/W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7696200" y="6096000"/>
            <a:ext cx="457200" cy="22922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7468841" y="6254922"/>
            <a:ext cx="1433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mt</a:t>
            </a:r>
            <a:r>
              <a:rPr lang="en-US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/W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4" name="Straight Arrow Connector 33"/>
          <p:cNvCxnSpPr/>
          <p:nvPr/>
        </p:nvCxnSpPr>
        <p:spPr>
          <a:xfrm>
            <a:off x="3582927" y="6064044"/>
            <a:ext cx="0" cy="200763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2835440" y="6180583"/>
            <a:ext cx="14332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 /W</a:t>
            </a:r>
            <a:endParaRPr lang="en-US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9" name="Picture 2" descr="D:\Day LTT\logo lytc.g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40" name="Rectangle 39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/>
          <p:cNvSpPr/>
          <p:nvPr/>
        </p:nvSpPr>
        <p:spPr>
          <a:xfrm>
            <a:off x="76200" y="18288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Cân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bằng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-87084" y="2881580"/>
            <a:ext cx="14332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1521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0" grpId="0" animBg="1"/>
      <p:bldP spid="21" grpId="0"/>
      <p:bldP spid="22" grpId="0" animBg="1"/>
      <p:bldP spid="23" grpId="0"/>
      <p:bldP spid="24" grpId="0" animBg="1"/>
      <p:bldP spid="25" grpId="0"/>
      <p:bldP spid="26" grpId="0"/>
      <p:bldP spid="29" grpId="0"/>
      <p:bldP spid="31" grpId="0"/>
      <p:bldP spid="33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0149" y="2060138"/>
            <a:ext cx="10138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Đặt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77090115"/>
              </p:ext>
            </p:extLst>
          </p:nvPr>
        </p:nvGraphicFramePr>
        <p:xfrm>
          <a:off x="1447800" y="2060138"/>
          <a:ext cx="2943225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15" name="Equation" r:id="rId4" imgW="1511280" imgH="228600" progId="Equation.DSMT4">
                  <p:embed/>
                </p:oleObj>
              </mc:Choice>
              <mc:Fallback>
                <p:oleObj name="Equation" r:id="rId4" imgW="15112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7800" y="2060138"/>
                        <a:ext cx="2943225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500064" y="2531626"/>
            <a:ext cx="1709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Ta </a:t>
            </a:r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en-US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24655948"/>
              </p:ext>
            </p:extLst>
          </p:nvPr>
        </p:nvGraphicFramePr>
        <p:xfrm>
          <a:off x="1441450" y="3017838"/>
          <a:ext cx="6469063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16" name="Equation" r:id="rId6" imgW="2666880" imgH="228600" progId="Equation.DSMT4">
                  <p:embed/>
                </p:oleObj>
              </mc:Choice>
              <mc:Fallback>
                <p:oleObj name="Equation" r:id="rId6" imgW="2666880" imgH="228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41450" y="3017838"/>
                        <a:ext cx="6469063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500064" y="3584138"/>
            <a:ext cx="17097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Vậy</a:t>
            </a:r>
            <a:r>
              <a:rPr lang="en-US" sz="24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: </a:t>
            </a:r>
            <a:endParaRPr lang="en-US" sz="24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81779043"/>
              </p:ext>
            </p:extLst>
          </p:nvPr>
        </p:nvGraphicFramePr>
        <p:xfrm>
          <a:off x="3843338" y="3856890"/>
          <a:ext cx="1663700" cy="1027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7717" name="Equation" r:id="rId8" imgW="685800" imgH="393480" progId="Equation.DSMT4">
                  <p:embed/>
                </p:oleObj>
              </mc:Choice>
              <mc:Fallback>
                <p:oleObj name="Equation" r:id="rId8" imgW="6858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43338" y="3856890"/>
                        <a:ext cx="1663700" cy="1027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42886" y="5112603"/>
            <a:ext cx="86725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bổ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sung (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</a:t>
            </a:r>
            <a:r>
              <a:rPr lang="en-US" sz="2400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bs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= 0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thì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chỉ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xảy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l-GR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Δ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&lt; 0,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đó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</a:t>
            </a:r>
            <a:r>
              <a:rPr lang="en-US" sz="24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&lt; I</a:t>
            </a:r>
            <a:r>
              <a:rPr lang="en-US" sz="24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Day LTT\logo lytc.gi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5" name="Rectangle 1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419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20529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chứa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d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3910032"/>
              </p:ext>
            </p:extLst>
          </p:nvPr>
        </p:nvGraphicFramePr>
        <p:xfrm>
          <a:off x="993775" y="2743200"/>
          <a:ext cx="7188200" cy="2105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234" name="Equation" r:id="rId4" imgW="3124080" imgH="914400" progId="Equation.DSMT4">
                  <p:embed/>
                </p:oleObj>
              </mc:Choice>
              <mc:Fallback>
                <p:oleObj name="Equation" r:id="rId4" imgW="3124080" imgH="914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3775" y="2743200"/>
                        <a:ext cx="7188200" cy="2105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19506" y="4953000"/>
            <a:ext cx="84814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Tương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như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ta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cũng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2400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I</a:t>
            </a:r>
            <a:r>
              <a:rPr lang="en-US" sz="24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2400" baseline="-250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</a:t>
            </a:r>
            <a:r>
              <a:rPr lang="en-US" sz="24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,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I</a:t>
            </a:r>
            <a:r>
              <a:rPr lang="en-US" sz="2400" baseline="-25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bốc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1 kg </a:t>
            </a:r>
            <a:r>
              <a:rPr lang="en-US" sz="24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ẩm</a:t>
            </a:r>
            <a:r>
              <a:rPr lang="en-US" sz="24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q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4.1.3.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hồi lưu một phần 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07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581400" y="4766715"/>
            <a:ext cx="5562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Ưu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342900" indent="-342900" algn="just">
              <a:buFontTx/>
              <a:buChar char="-"/>
            </a:pP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Giảm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TNS -&gt;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trình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bay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diễn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ra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từ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chế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độ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sấy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dịu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hơn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),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tránh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VLS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ko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nứt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nẻ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cong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vênh</a:t>
            </a:r>
            <a:r>
              <a:rPr lang="en-US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dirty="0" err="1" smtClean="0">
                <a:latin typeface="Arial" pitchFamily="34" charset="0"/>
                <a:cs typeface="Arial" pitchFamily="34" charset="0"/>
              </a:rPr>
              <a:t>Nhiệt</a:t>
            </a:r>
            <a:r>
              <a:rPr lang="en-US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hao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để</a:t>
            </a:r>
            <a:r>
              <a:rPr lang="en-US" dirty="0">
                <a:latin typeface="Arial" pitchFamily="34" charset="0"/>
                <a:cs typeface="Arial" pitchFamily="34" charset="0"/>
              </a:rPr>
              <a:t> bay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hơi</a:t>
            </a:r>
            <a:r>
              <a:rPr lang="en-US" dirty="0">
                <a:latin typeface="Arial" pitchFamily="34" charset="0"/>
                <a:cs typeface="Arial" pitchFamily="34" charset="0"/>
              </a:rPr>
              <a:t> 1 kg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ẩm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với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chế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độ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ko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có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đốt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nóng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trung</a:t>
            </a:r>
            <a:r>
              <a:rPr lang="en-US" dirty="0">
                <a:latin typeface="Arial" pitchFamily="34" charset="0"/>
                <a:cs typeface="Arial" pitchFamily="34" charset="0"/>
              </a:rPr>
              <a:t> </a:t>
            </a:r>
            <a:r>
              <a:rPr lang="en-US" dirty="0" err="1">
                <a:latin typeface="Arial" pitchFamily="34" charset="0"/>
                <a:cs typeface="Arial" pitchFamily="34" charset="0"/>
              </a:rPr>
              <a:t>gian</a:t>
            </a:r>
            <a:endParaRPr lang="en-US" dirty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Tx/>
              <a:buChar char="-"/>
            </a:pPr>
            <a:endParaRPr lang="en-US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1664091"/>
            <a:ext cx="4419600" cy="269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63" y="1981200"/>
            <a:ext cx="3167111" cy="3882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4167749" y="4371308"/>
            <a:ext cx="8481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5895176"/>
            <a:ext cx="3177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D:\Day LTT\logo lytc.gi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5" name="Rectangle 1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Sơ đồ và nguyên lý hoạt động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352800" y="1981200"/>
            <a:ext cx="0" cy="45603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6721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3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1981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10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1187620"/>
              </p:ext>
            </p:extLst>
          </p:nvPr>
        </p:nvGraphicFramePr>
        <p:xfrm>
          <a:off x="1801813" y="2438400"/>
          <a:ext cx="4875212" cy="178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74" name="Equation" r:id="rId4" imgW="2641320" imgH="965160" progId="Equation.DSMT4">
                  <p:embed/>
                </p:oleObj>
              </mc:Choice>
              <mc:Fallback>
                <p:oleObj name="Equation" r:id="rId4" imgW="2641320" imgH="96516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01813" y="2438400"/>
                        <a:ext cx="4875212" cy="178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71890" y="4191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88279361"/>
              </p:ext>
            </p:extLst>
          </p:nvPr>
        </p:nvGraphicFramePr>
        <p:xfrm>
          <a:off x="1601788" y="4648200"/>
          <a:ext cx="5275262" cy="178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75" name="Equation" r:id="rId6" imgW="2857320" imgH="965160" progId="Equation.DSMT4">
                  <p:embed/>
                </p:oleObj>
              </mc:Choice>
              <mc:Fallback>
                <p:oleObj name="Equation" r:id="rId6" imgW="2857320" imgH="9651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01788" y="4648200"/>
                        <a:ext cx="5275262" cy="1781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775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1981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khí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thuyết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l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516166"/>
              </p:ext>
            </p:extLst>
          </p:nvPr>
        </p:nvGraphicFramePr>
        <p:xfrm>
          <a:off x="3201988" y="2590800"/>
          <a:ext cx="3417887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99" name="Equation" r:id="rId4" imgW="1485720" imgH="457200" progId="Equation.DSMT4">
                  <p:embed/>
                </p:oleObj>
              </mc:Choice>
              <mc:Fallback>
                <p:oleObj name="Equation" r:id="rId4" imgW="1485720" imgH="457200" progId="Equation.DSMT4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1988" y="2590800"/>
                        <a:ext cx="3417887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38152" y="38055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bốc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1 kg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ẩm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0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8692909"/>
              </p:ext>
            </p:extLst>
          </p:nvPr>
        </p:nvGraphicFramePr>
        <p:xfrm>
          <a:off x="2693988" y="4495800"/>
          <a:ext cx="4214812" cy="566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400" name="Equation" r:id="rId6" imgW="1828800" imgH="228600" progId="Equation.DSMT4">
                  <p:embed/>
                </p:oleObj>
              </mc:Choice>
              <mc:Fallback>
                <p:oleObj name="Equation" r:id="rId6" imgW="18288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3988" y="4495800"/>
                        <a:ext cx="4214812" cy="566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lý thuyết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LƯU(</a:t>
            </a:r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tt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217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167749" y="5470674"/>
            <a:ext cx="848145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Sơ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5537" y="5809341"/>
            <a:ext cx="3177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Biểu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đồ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QTS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i="1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i="1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endParaRPr lang="en-US" i="1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098" y="1981200"/>
            <a:ext cx="3412282" cy="386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4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0896" y="2117874"/>
            <a:ext cx="5363104" cy="3282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88143062"/>
              </p:ext>
            </p:extLst>
          </p:nvPr>
        </p:nvGraphicFramePr>
        <p:xfrm>
          <a:off x="4876800" y="5891474"/>
          <a:ext cx="2943225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5590" name="Equation" r:id="rId7" imgW="1511300" imgH="228600" progId="Equation.DSMT4">
                  <p:embed/>
                </p:oleObj>
              </mc:Choice>
              <mc:Fallback>
                <p:oleObj name="Equation" r:id="rId7" imgW="1511300" imgH="2286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6800" y="5891474"/>
                        <a:ext cx="2943225" cy="4794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3733800" y="1981200"/>
            <a:ext cx="0" cy="4474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534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1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1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33794" y="1981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trước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en-US" sz="2000" baseline="-25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0077208"/>
              </p:ext>
            </p:extLst>
          </p:nvPr>
        </p:nvGraphicFramePr>
        <p:xfrm>
          <a:off x="1847850" y="2414588"/>
          <a:ext cx="4781550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62" name="Equation" r:id="rId4" imgW="2590560" imgH="990360" progId="Equation.DSMT4">
                  <p:embed/>
                </p:oleObj>
              </mc:Choice>
              <mc:Fallback>
                <p:oleObj name="Equation" r:id="rId4" imgW="2590560" imgH="990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7850" y="2414588"/>
                        <a:ext cx="4781550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8"/>
          <p:cNvSpPr/>
          <p:nvPr/>
        </p:nvSpPr>
        <p:spPr>
          <a:xfrm>
            <a:off x="471890" y="41910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TNS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TBS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đốt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nóng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trung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gian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C</a:t>
            </a:r>
            <a:r>
              <a:rPr lang="en-US" sz="2000" baseline="-25000" dirty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0882446"/>
              </p:ext>
            </p:extLst>
          </p:nvPr>
        </p:nvGraphicFramePr>
        <p:xfrm>
          <a:off x="1789113" y="4624388"/>
          <a:ext cx="4899025" cy="182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463" name="Equation" r:id="rId6" imgW="2654280" imgH="990360" progId="Equation.DSMT4">
                  <p:embed/>
                </p:oleObj>
              </mc:Choice>
              <mc:Fallback>
                <p:oleObj name="Equation" r:id="rId6" imgW="2654280" imgH="99036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9113" y="4624388"/>
                        <a:ext cx="4899025" cy="182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0156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33794" y="1981200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khí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khô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thiết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l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7007570"/>
              </p:ext>
            </p:extLst>
          </p:nvPr>
        </p:nvGraphicFramePr>
        <p:xfrm>
          <a:off x="3303588" y="2514600"/>
          <a:ext cx="3214687" cy="1050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90" name="Equation" r:id="rId4" imgW="1396800" imgH="457200" progId="Equation.DSMT4">
                  <p:embed/>
                </p:oleObj>
              </mc:Choice>
              <mc:Fallback>
                <p:oleObj name="Equation" r:id="rId4" imgW="13968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03588" y="2514600"/>
                        <a:ext cx="3214687" cy="1050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438152" y="3805535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Nhiệt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tiêu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hao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để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bốc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hơi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1 kg </a:t>
            </a:r>
            <a:r>
              <a:rPr lang="en-US" sz="2000" dirty="0" err="1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ẩm</a:t>
            </a:r>
            <a:r>
              <a:rPr lang="en-US" sz="2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 q</a:t>
            </a:r>
            <a:endParaRPr lang="en-US" sz="2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11344553"/>
              </p:ext>
            </p:extLst>
          </p:nvPr>
        </p:nvGraphicFramePr>
        <p:xfrm>
          <a:off x="700088" y="4343400"/>
          <a:ext cx="8199437" cy="1071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491" name="Equation" r:id="rId6" imgW="3555720" imgH="431640" progId="Equation.DSMT4">
                  <p:embed/>
                </p:oleObj>
              </mc:Choice>
              <mc:Fallback>
                <p:oleObj name="Equation" r:id="rId6" imgW="355572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0088" y="4343400"/>
                        <a:ext cx="8199437" cy="1071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0"/>
          <p:cNvSpPr/>
          <p:nvPr/>
        </p:nvSpPr>
        <p:spPr>
          <a:xfrm>
            <a:off x="76200" y="762000"/>
            <a:ext cx="96012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 </a:t>
            </a:r>
            <a:r>
              <a:rPr lang="pt-BR" sz="22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Cân bằng nhiệt - ẩm trong thiết bị sấy dùng không khí làm TNS</a:t>
            </a:r>
            <a:endParaRPr lang="en-US" sz="22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76200" y="1168063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4.1.4. 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Quá trình sấy có đốt nóng trung gian</a:t>
            </a:r>
            <a:endParaRPr lang="en-US" sz="2000" b="1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Picture 2" descr="D:\Day LTT\logo lytc.gi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14" name="Rectangle 13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55983" y="1535668"/>
            <a:ext cx="848145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a) </a:t>
            </a:r>
            <a:r>
              <a:rPr lang="pt-BR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Quá trình sấy thực</a:t>
            </a:r>
            <a:endParaRPr lang="en-US" sz="2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7418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6" name="Rectangle 5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276600" y="1066800"/>
            <a:ext cx="60210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thống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kiến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thức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8491" y="1715810"/>
            <a:ext cx="8344509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Tx/>
              <a:buChar char="-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Sơ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nguyên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đối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 + TBS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hồi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phần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algn="just"/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         + TBS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có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đốt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nóng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trung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gian</a:t>
            </a:r>
            <a:endParaRPr lang="en-US" sz="2400" dirty="0" smtClean="0"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en-US" sz="2400" dirty="0" smtClean="0">
                <a:latin typeface="Arial" pitchFamily="34" charset="0"/>
                <a:cs typeface="Arial" pitchFamily="34" charset="0"/>
              </a:rPr>
              <a:t>- 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Phương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cân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bằng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-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ẩm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từng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342900" indent="-342900" algn="just">
              <a:buFontTx/>
              <a:buChar char="-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Biểu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diễn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thuyết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quá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trình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sấy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thực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I – d.</a:t>
            </a:r>
          </a:p>
          <a:p>
            <a:pPr marL="342900" indent="-342900" algn="just">
              <a:buFontTx/>
              <a:buChar char="-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Từ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điểm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đặc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trưng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trên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đồ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thị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xác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định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được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chứa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hơi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entanpi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ẩm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không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khí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nhiệt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latin typeface="Arial" pitchFamily="34" charset="0"/>
                <a:cs typeface="Arial" pitchFamily="34" charset="0"/>
              </a:rPr>
              <a:t>tiêu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hao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6123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Day LTT\logo lytc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90"/>
            <a:ext cx="1309686" cy="542590"/>
          </a:xfrm>
          <a:prstGeom prst="rect">
            <a:avLst/>
          </a:prstGeom>
          <a:ex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5" name="Rectangle 4"/>
          <p:cNvSpPr/>
          <p:nvPr/>
        </p:nvSpPr>
        <p:spPr>
          <a:xfrm>
            <a:off x="1309686" y="0"/>
            <a:ext cx="7834314" cy="547180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600200" y="42757"/>
            <a:ext cx="84814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err="1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solidFill>
                  <a:schemeClr val="accent4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4: TÍNH TOÁN NHIỆT THIẾT BỊ SẤY ĐỐI LƯU</a:t>
            </a:r>
            <a:endParaRPr lang="en-US" sz="2400" dirty="0">
              <a:solidFill>
                <a:schemeClr val="accent4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600200" y="914400"/>
            <a:ext cx="66306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ài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nhà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và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chuẩn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bị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cho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tiết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sau</a:t>
            </a:r>
            <a:endParaRPr lang="en-US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7200" y="1752600"/>
            <a:ext cx="8686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AutoNum type="arabicPeriod"/>
            </a:pP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   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Làm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VD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tay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     -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Đọc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VD 7.2; 7.3; 7.5; 7.6; 7.7,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tài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liệu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tham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khảo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2.</a:t>
            </a:r>
          </a:p>
          <a:p>
            <a:r>
              <a:rPr lang="en-US" sz="2400" dirty="0" smtClean="0">
                <a:latin typeface="Arial" pitchFamily="34" charset="0"/>
                <a:cs typeface="Arial" pitchFamily="34" charset="0"/>
              </a:rPr>
              <a:t>2. 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Chuẩn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bài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5: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thiết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bị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sấy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38200" y="3810000"/>
            <a:ext cx="7467600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Tiết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thúc</a:t>
            </a:r>
            <a:endParaRPr lang="en-US" sz="35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quí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dự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algn="ctr"/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35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5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35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03380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4479</TotalTime>
  <Words>2099</Words>
  <Application>Microsoft Office PowerPoint</Application>
  <PresentationFormat>On-screen Show (4:3)</PresentationFormat>
  <Paragraphs>229</Paragraphs>
  <Slides>25</Slides>
  <Notes>23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Executive</vt:lpstr>
      <vt:lpstr>Equation</vt:lpstr>
      <vt:lpstr>PowerPoint Presentation</vt:lpstr>
      <vt:lpstr>PowerPoint Presentation</vt:lpstr>
      <vt:lpstr>PowerPoint Presentation</vt:lpstr>
      <vt:lpstr>NỘI DUNG BÀI HỌC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Hoang Van Viet</dc:creator>
  <cp:lastModifiedBy>XPS</cp:lastModifiedBy>
  <cp:revision>326</cp:revision>
  <dcterms:created xsi:type="dcterms:W3CDTF">2006-08-16T00:00:00Z</dcterms:created>
  <dcterms:modified xsi:type="dcterms:W3CDTF">2016-03-28T07:56:00Z</dcterms:modified>
</cp:coreProperties>
</file>